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92" r:id="rId2"/>
    <p:sldId id="417" r:id="rId3"/>
    <p:sldId id="462" r:id="rId4"/>
    <p:sldId id="473" r:id="rId5"/>
    <p:sldId id="476" r:id="rId6"/>
    <p:sldId id="521" r:id="rId7"/>
    <p:sldId id="512" r:id="rId8"/>
    <p:sldId id="510" r:id="rId9"/>
    <p:sldId id="513" r:id="rId10"/>
    <p:sldId id="514" r:id="rId11"/>
    <p:sldId id="515" r:id="rId12"/>
    <p:sldId id="519" r:id="rId13"/>
    <p:sldId id="460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D38"/>
    <a:srgbClr val="E68F00"/>
    <a:srgbClr val="AF394C"/>
    <a:srgbClr val="0CB393"/>
    <a:srgbClr val="7F7F7F"/>
    <a:srgbClr val="AC3E78"/>
    <a:srgbClr val="00717D"/>
    <a:srgbClr val="009706"/>
    <a:srgbClr val="D9833E"/>
    <a:srgbClr val="9E1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96" autoAdjust="0"/>
    <p:restoredTop sz="95735"/>
  </p:normalViewPr>
  <p:slideViewPr>
    <p:cSldViewPr snapToGrid="0" snapToObjects="1">
      <p:cViewPr varScale="1">
        <p:scale>
          <a:sx n="87" d="100"/>
          <a:sy n="87" d="100"/>
        </p:scale>
        <p:origin x="18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AC3E78"/>
                </a:solidFill>
                <a:latin typeface="+mn-lt"/>
                <a:ea typeface="+mn-ea"/>
                <a:cs typeface="+mn-cs"/>
              </a:defRPr>
            </a:pPr>
            <a:r>
              <a:rPr lang="es-ES" sz="1800" b="1" dirty="0">
                <a:solidFill>
                  <a:srgbClr val="AC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  <a:r>
              <a:rPr lang="es-ES" sz="1800" b="1" baseline="0" dirty="0">
                <a:solidFill>
                  <a:srgbClr val="AC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BAJAS </a:t>
            </a:r>
            <a:endParaRPr lang="es-MX" sz="1800" b="1" dirty="0">
              <a:solidFill>
                <a:srgbClr val="AC3E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AC3E78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CB39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AC3E78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Hoja1!$C$5:$C$9</c:f>
              <c:strCache>
                <c:ptCount val="5"/>
                <c:pt idx="0">
                  <c:v>MOTIVOS FAMILIARES</c:v>
                </c:pt>
                <c:pt idx="1">
                  <c:v>PROBLEMAS DE TRABAJO </c:v>
                </c:pt>
                <c:pt idx="2">
                  <c:v>CAMBIO DE CARRERA</c:v>
                </c:pt>
                <c:pt idx="3">
                  <c:v>OTRAS CAUSAS</c:v>
                </c:pt>
                <c:pt idx="4">
                  <c:v>REPROBACIÓN </c:v>
                </c:pt>
              </c:strCache>
            </c:strRef>
          </c:cat>
          <c:val>
            <c:numRef>
              <c:f>Hoja1!$D$5:$D$9</c:f>
              <c:numCache>
                <c:formatCode>General</c:formatCode>
                <c:ptCount val="5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2-4821-99EA-AF67BB6B5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5549423"/>
        <c:axId val="955549839"/>
        <c:axId val="0"/>
      </c:bar3DChart>
      <c:catAx>
        <c:axId val="9555494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AC3E78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55549839"/>
        <c:crosses val="autoZero"/>
        <c:auto val="1"/>
        <c:lblAlgn val="ctr"/>
        <c:lblOffset val="100"/>
        <c:noMultiLvlLbl val="0"/>
      </c:catAx>
      <c:valAx>
        <c:axId val="955549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55549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552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44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754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84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528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158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879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073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182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311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511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88CC7-59FD-8349-8330-3CDC524F45E3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12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F28F809-5E32-DB2F-EBD2-5A47F56286EF}"/>
              </a:ext>
            </a:extLst>
          </p:cNvPr>
          <p:cNvSpPr txBox="1"/>
          <p:nvPr/>
        </p:nvSpPr>
        <p:spPr>
          <a:xfrm>
            <a:off x="1936250" y="2454735"/>
            <a:ext cx="5271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INFORME ACADÉMICO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E7FAA9-E0C5-5D5A-5F90-2159E040C67D}"/>
              </a:ext>
            </a:extLst>
          </p:cNvPr>
          <p:cNvSpPr txBox="1"/>
          <p:nvPr/>
        </p:nvSpPr>
        <p:spPr>
          <a:xfrm>
            <a:off x="713966" y="3426211"/>
            <a:ext cx="7716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INFORME ACADEMICO ENERO- ABRIL 2024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0C48342-F4AB-48FA-A24B-A096D6F2F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132"/>
          <a:stretch/>
        </p:blipFill>
        <p:spPr>
          <a:xfrm>
            <a:off x="2233612" y="3019057"/>
            <a:ext cx="4676775" cy="1640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095734-E318-40A8-833C-AD1881F41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132"/>
          <a:stretch/>
        </p:blipFill>
        <p:spPr>
          <a:xfrm rot="10800000">
            <a:off x="2233611" y="3276395"/>
            <a:ext cx="4676775" cy="16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5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5">
            <a:extLst>
              <a:ext uri="{FF2B5EF4-FFF2-40B4-BE49-F238E27FC236}">
                <a16:creationId xmlns:a16="http://schemas.microsoft.com/office/drawing/2014/main" id="{D55533A4-B8AA-9943-BD3C-4FF0ED7B5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818888"/>
              </p:ext>
            </p:extLst>
          </p:nvPr>
        </p:nvGraphicFramePr>
        <p:xfrm>
          <a:off x="1160826" y="1721200"/>
          <a:ext cx="7042368" cy="1767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47456">
                  <a:extLst>
                    <a:ext uri="{9D8B030D-6E8A-4147-A177-3AD203B41FA5}">
                      <a16:colId xmlns:a16="http://schemas.microsoft.com/office/drawing/2014/main" val="3746605759"/>
                    </a:ext>
                  </a:extLst>
                </a:gridCol>
                <a:gridCol w="2347456">
                  <a:extLst>
                    <a:ext uri="{9D8B030D-6E8A-4147-A177-3AD203B41FA5}">
                      <a16:colId xmlns:a16="http://schemas.microsoft.com/office/drawing/2014/main" val="1190309398"/>
                    </a:ext>
                  </a:extLst>
                </a:gridCol>
                <a:gridCol w="2347456">
                  <a:extLst>
                    <a:ext uri="{9D8B030D-6E8A-4147-A177-3AD203B41FA5}">
                      <a16:colId xmlns:a16="http://schemas.microsoft.com/office/drawing/2014/main" val="3990346356"/>
                    </a:ext>
                  </a:extLst>
                </a:gridCol>
              </a:tblGrid>
              <a:tr h="221687"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TÉCNICO</a:t>
                      </a:r>
                      <a:r>
                        <a:rPr lang="es-MX" sz="16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SUPERIOR UNIVERSITARIO</a:t>
                      </a:r>
                      <a:endParaRPr lang="es-MX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078527"/>
                  </a:ext>
                </a:extLst>
              </a:tr>
              <a:tr h="22495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GENERACIÓN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ALUMNOS EGRESADOS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EFICIENCIA TERMINAL (%)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572592"/>
                  </a:ext>
                </a:extLst>
              </a:tr>
              <a:tr h="221687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88106"/>
                  </a:ext>
                </a:extLst>
              </a:tr>
              <a:tr h="221687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5378"/>
                  </a:ext>
                </a:extLst>
              </a:tr>
              <a:tr h="221687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60.6%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33669"/>
                  </a:ext>
                </a:extLst>
              </a:tr>
            </a:tbl>
          </a:graphicData>
        </a:graphic>
      </p:graphicFrame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65EC82A4-D4AE-C04E-8487-631451158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485241"/>
              </p:ext>
            </p:extLst>
          </p:nvPr>
        </p:nvGraphicFramePr>
        <p:xfrm>
          <a:off x="1160826" y="3810950"/>
          <a:ext cx="7042368" cy="178279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47456">
                  <a:extLst>
                    <a:ext uri="{9D8B030D-6E8A-4147-A177-3AD203B41FA5}">
                      <a16:colId xmlns:a16="http://schemas.microsoft.com/office/drawing/2014/main" val="3746605759"/>
                    </a:ext>
                  </a:extLst>
                </a:gridCol>
                <a:gridCol w="2347456">
                  <a:extLst>
                    <a:ext uri="{9D8B030D-6E8A-4147-A177-3AD203B41FA5}">
                      <a16:colId xmlns:a16="http://schemas.microsoft.com/office/drawing/2014/main" val="1190309398"/>
                    </a:ext>
                  </a:extLst>
                </a:gridCol>
                <a:gridCol w="2347456">
                  <a:extLst>
                    <a:ext uri="{9D8B030D-6E8A-4147-A177-3AD203B41FA5}">
                      <a16:colId xmlns:a16="http://schemas.microsoft.com/office/drawing/2014/main" val="3990346356"/>
                    </a:ext>
                  </a:extLst>
                </a:gridCol>
              </a:tblGrid>
              <a:tr h="350233"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INGENIERÍA/LICENCIATURA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078527"/>
                  </a:ext>
                </a:extLst>
              </a:tr>
              <a:tr h="22495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GENERACIÓN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ALUMNOS EGRESADOS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EFICIENCIA TERMINAL (%)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572592"/>
                  </a:ext>
                </a:extLst>
              </a:tr>
              <a:tr h="221687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88106"/>
                  </a:ext>
                </a:extLst>
              </a:tr>
              <a:tr h="221687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5378"/>
                  </a:ext>
                </a:extLst>
              </a:tr>
              <a:tr h="221687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33669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58AF0D9-6FD7-4949-8A9F-DDB692CCC167}"/>
              </a:ext>
            </a:extLst>
          </p:cNvPr>
          <p:cNvSpPr txBox="1"/>
          <p:nvPr/>
        </p:nvSpPr>
        <p:spPr>
          <a:xfrm>
            <a:off x="1786759" y="951759"/>
            <a:ext cx="5909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EGRESADOS Y EFICIENCIA TERMINAL</a:t>
            </a:r>
          </a:p>
          <a:p>
            <a:pPr algn="ctr"/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 </a:t>
            </a:r>
          </a:p>
        </p:txBody>
      </p:sp>
    </p:spTree>
    <p:extLst>
      <p:ext uri="{BB962C8B-B14F-4D97-AF65-F5344CB8AC3E}">
        <p14:creationId xmlns:p14="http://schemas.microsoft.com/office/powerpoint/2010/main" val="266543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3DF0D4EC-B48E-A942-B3DE-0E897E7B3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303692"/>
              </p:ext>
            </p:extLst>
          </p:nvPr>
        </p:nvGraphicFramePr>
        <p:xfrm>
          <a:off x="1317369" y="1574171"/>
          <a:ext cx="6440556" cy="41503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79316">
                  <a:extLst>
                    <a:ext uri="{9D8B030D-6E8A-4147-A177-3AD203B41FA5}">
                      <a16:colId xmlns:a16="http://schemas.microsoft.com/office/drawing/2014/main" val="2580466422"/>
                    </a:ext>
                  </a:extLst>
                </a:gridCol>
                <a:gridCol w="2954855">
                  <a:extLst>
                    <a:ext uri="{9D8B030D-6E8A-4147-A177-3AD203B41FA5}">
                      <a16:colId xmlns:a16="http://schemas.microsoft.com/office/drawing/2014/main" val="2316439717"/>
                    </a:ext>
                  </a:extLst>
                </a:gridCol>
                <a:gridCol w="1706385">
                  <a:extLst>
                    <a:ext uri="{9D8B030D-6E8A-4147-A177-3AD203B41FA5}">
                      <a16:colId xmlns:a16="http://schemas.microsoft.com/office/drawing/2014/main" val="1372078216"/>
                    </a:ext>
                  </a:extLst>
                </a:gridCol>
              </a:tblGrid>
              <a:tr h="5175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INT/EXT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BECA ACTIVA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ALUMNOS BECADOS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81864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 ALIMENTICIA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7541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 RECTORÍA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626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 SITUTEG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682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EXCELENCIA ACADÉMICA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1730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NECESIDAD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66874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BECAS Y CRÉDITO EDUCATIVO DEL ESTADO DE SONORA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234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 JÓVENES ESCRIBIENDO EL FUTURO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660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ESPOSOS RODRÍGUEZ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33638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A82E4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 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 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A82E4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  <a:endParaRPr lang="es-MX" sz="1600" b="1" dirty="0">
                        <a:solidFill>
                          <a:srgbClr val="A82E4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14826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BADB9A-6364-BC42-AF51-E1ADF7F1B8BC}"/>
              </a:ext>
            </a:extLst>
          </p:cNvPr>
          <p:cNvSpPr txBox="1"/>
          <p:nvPr/>
        </p:nvSpPr>
        <p:spPr>
          <a:xfrm>
            <a:off x="1802894" y="748936"/>
            <a:ext cx="5469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RELACIÓN BECA/ALUMNO</a:t>
            </a:r>
          </a:p>
          <a:p>
            <a:pPr algn="ctr"/>
            <a:r>
              <a:rPr lang="es-MX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– Abril  2024</a:t>
            </a:r>
          </a:p>
        </p:txBody>
      </p:sp>
    </p:spTree>
    <p:extLst>
      <p:ext uri="{BB962C8B-B14F-4D97-AF65-F5344CB8AC3E}">
        <p14:creationId xmlns:p14="http://schemas.microsoft.com/office/powerpoint/2010/main" val="228449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262BD8A6-853A-A79C-2827-0BF190A571DA}"/>
              </a:ext>
            </a:extLst>
          </p:cNvPr>
          <p:cNvSpPr txBox="1"/>
          <p:nvPr/>
        </p:nvSpPr>
        <p:spPr>
          <a:xfrm>
            <a:off x="1771971" y="762075"/>
            <a:ext cx="5914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E6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LLEVADAS A CABO PARA MEJORA ACADÉMICA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92F403-F5D8-CA0F-1511-7CA6ADD61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59" y="1755049"/>
            <a:ext cx="2920478" cy="136145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47E1602-F125-4790-7848-D745F6B314A2}"/>
              </a:ext>
            </a:extLst>
          </p:cNvPr>
          <p:cNvSpPr txBox="1"/>
          <p:nvPr/>
        </p:nvSpPr>
        <p:spPr>
          <a:xfrm>
            <a:off x="3778741" y="1992541"/>
            <a:ext cx="5163671" cy="646331"/>
          </a:xfrm>
          <a:prstGeom prst="rect">
            <a:avLst/>
          </a:prstGeom>
          <a:solidFill>
            <a:srgbClr val="AF394C"/>
          </a:solidFill>
        </p:spPr>
        <p:txBody>
          <a:bodyPr wrap="square">
            <a:spAutoFit/>
          </a:bodyPr>
          <a:lstStyle/>
          <a:p>
            <a:pPr lvl="0" algn="just"/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a Docentes en temas socioemocionales enfocados en estudiantes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181BBE-C0D2-60A9-7930-18E145B478B3}"/>
              </a:ext>
            </a:extLst>
          </p:cNvPr>
          <p:cNvSpPr txBox="1"/>
          <p:nvPr/>
        </p:nvSpPr>
        <p:spPr>
          <a:xfrm>
            <a:off x="3859422" y="5178487"/>
            <a:ext cx="5002307" cy="646331"/>
          </a:xfrm>
          <a:prstGeom prst="rect">
            <a:avLst/>
          </a:prstGeom>
          <a:solidFill>
            <a:srgbClr val="AF394C"/>
          </a:solidFill>
        </p:spPr>
        <p:txBody>
          <a:bodyPr wrap="square">
            <a:spAutoFit/>
          </a:bodyPr>
          <a:lstStyle/>
          <a:p>
            <a:pPr lvl="0"/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de capacitación a </a:t>
            </a:r>
            <a:r>
              <a:rPr 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Teacher´s</a:t>
            </a: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Inglés  por parte de  Oxford </a:t>
            </a:r>
            <a:r>
              <a:rPr 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622B00E-2411-4895-933C-9A44F83E7787}"/>
              </a:ext>
            </a:extLst>
          </p:cNvPr>
          <p:cNvSpPr txBox="1"/>
          <p:nvPr/>
        </p:nvSpPr>
        <p:spPr>
          <a:xfrm>
            <a:off x="3859422" y="3636851"/>
            <a:ext cx="4572000" cy="646331"/>
          </a:xfrm>
          <a:prstGeom prst="rect">
            <a:avLst/>
          </a:prstGeom>
          <a:solidFill>
            <a:srgbClr val="AF394C"/>
          </a:solidFill>
        </p:spPr>
        <p:txBody>
          <a:bodyPr wrap="square">
            <a:spAutoFit/>
          </a:bodyPr>
          <a:lstStyle/>
          <a:p>
            <a:pPr lvl="0" algn="just"/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de Primeros Auxilios Psicológicos para docentes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0D3DD08-1967-31B3-B4D2-E4D05D227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59" y="3258011"/>
            <a:ext cx="2920477" cy="168039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595DDF9-8389-9B69-1356-364539B03E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655" b="9969"/>
          <a:stretch/>
        </p:blipFill>
        <p:spPr>
          <a:xfrm>
            <a:off x="793259" y="5072874"/>
            <a:ext cx="2920478" cy="150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98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F28F809-5E32-DB2F-EBD2-5A47F56286EF}"/>
              </a:ext>
            </a:extLst>
          </p:cNvPr>
          <p:cNvSpPr txBox="1"/>
          <p:nvPr/>
        </p:nvSpPr>
        <p:spPr>
          <a:xfrm>
            <a:off x="1936250" y="2454735"/>
            <a:ext cx="5271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INFORME ACADÉMICO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E7FAA9-E0C5-5D5A-5F90-2159E040C67D}"/>
              </a:ext>
            </a:extLst>
          </p:cNvPr>
          <p:cNvSpPr txBox="1"/>
          <p:nvPr/>
        </p:nvSpPr>
        <p:spPr>
          <a:xfrm>
            <a:off x="2602841" y="3426211"/>
            <a:ext cx="393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ENERO – ABRIL  2024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0C48342-F4AB-48FA-A24B-A096D6F2F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132"/>
          <a:stretch/>
        </p:blipFill>
        <p:spPr>
          <a:xfrm>
            <a:off x="2233612" y="3019057"/>
            <a:ext cx="4676775" cy="1640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095734-E318-40A8-833C-AD1881F41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132"/>
          <a:stretch/>
        </p:blipFill>
        <p:spPr>
          <a:xfrm rot="10800000">
            <a:off x="2233611" y="3276395"/>
            <a:ext cx="4676775" cy="16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4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262BD8A6-853A-A79C-2827-0BF190A571DA}"/>
              </a:ext>
            </a:extLst>
          </p:cNvPr>
          <p:cNvSpPr txBox="1"/>
          <p:nvPr/>
        </p:nvSpPr>
        <p:spPr>
          <a:xfrm>
            <a:off x="1837247" y="808570"/>
            <a:ext cx="546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007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EDUCATIVA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159E864-8F9F-7923-3D16-9BC82848687D}"/>
              </a:ext>
            </a:extLst>
          </p:cNvPr>
          <p:cNvSpPr txBox="1"/>
          <p:nvPr/>
        </p:nvSpPr>
        <p:spPr>
          <a:xfrm>
            <a:off x="1369886" y="1585161"/>
            <a:ext cx="6325287" cy="2152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s-MX" sz="1400" b="1" dirty="0">
                <a:solidFill>
                  <a:srgbClr val="007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T.S.U. en Manufactura Aeronáutica Área Maquinados de Precisión</a:t>
            </a:r>
          </a:p>
          <a:p>
            <a:pPr>
              <a:lnSpc>
                <a:spcPct val="250000"/>
              </a:lnSpc>
            </a:pPr>
            <a:r>
              <a:rPr lang="es-MX" sz="1400" b="1" dirty="0">
                <a:solidFill>
                  <a:srgbClr val="007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T.S.U. en Procesos Industriales Área Manufactura</a:t>
            </a:r>
          </a:p>
          <a:p>
            <a:pPr>
              <a:lnSpc>
                <a:spcPct val="250000"/>
              </a:lnSpc>
            </a:pPr>
            <a:r>
              <a:rPr lang="es-MX" sz="1400" b="1" dirty="0">
                <a:solidFill>
                  <a:srgbClr val="007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T.S.U. en Mecatrónica Área Automatización</a:t>
            </a:r>
          </a:p>
          <a:p>
            <a:pPr>
              <a:lnSpc>
                <a:spcPct val="250000"/>
              </a:lnSpc>
            </a:pPr>
            <a:r>
              <a:rPr lang="es-MX" sz="1400" b="1" dirty="0">
                <a:solidFill>
                  <a:srgbClr val="007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T.S.U. en Administración Área Formulación y Evaluación de Proyectos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B7845CB-36FC-40FD-84C7-21463961B8C1}"/>
              </a:ext>
            </a:extLst>
          </p:cNvPr>
          <p:cNvSpPr txBox="1"/>
          <p:nvPr/>
        </p:nvSpPr>
        <p:spPr>
          <a:xfrm>
            <a:off x="868782" y="1230868"/>
            <a:ext cx="7240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Tecnológica de Guaymas </a:t>
            </a:r>
          </a:p>
          <a:p>
            <a:r>
              <a:rPr lang="es-MX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Educativos del nivel Técnico Superior Universitario (T.S.U.) ofertados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F51DDEA-1540-46C7-9660-3FE6FE18D49D}"/>
              </a:ext>
            </a:extLst>
          </p:cNvPr>
          <p:cNvSpPr txBox="1"/>
          <p:nvPr/>
        </p:nvSpPr>
        <p:spPr>
          <a:xfrm>
            <a:off x="979699" y="3673230"/>
            <a:ext cx="7240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Programas Educativos del nivel de Ingeniería/Licenciatura (continuidad de estudios) ofertados:</a:t>
            </a:r>
            <a:endParaRPr lang="es-MX" sz="2000" b="1" dirty="0">
              <a:solidFill>
                <a:srgbClr val="C0000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C5A2FC3-29CC-4117-A155-CFAA6576A449}"/>
              </a:ext>
            </a:extLst>
          </p:cNvPr>
          <p:cNvSpPr txBox="1"/>
          <p:nvPr/>
        </p:nvSpPr>
        <p:spPr>
          <a:xfrm>
            <a:off x="1471432" y="3978787"/>
            <a:ext cx="7672568" cy="2152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s-MX" sz="1400" b="1" dirty="0">
                <a:solidFill>
                  <a:srgbClr val="007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 en Sistemas Productivos</a:t>
            </a:r>
          </a:p>
          <a:p>
            <a:pPr>
              <a:lnSpc>
                <a:spcPct val="250000"/>
              </a:lnSpc>
            </a:pPr>
            <a:r>
              <a:rPr lang="es-MX" sz="1400" b="1" dirty="0">
                <a:solidFill>
                  <a:srgbClr val="007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 en Manufactura Aeronáutica</a:t>
            </a:r>
          </a:p>
          <a:p>
            <a:pPr>
              <a:lnSpc>
                <a:spcPct val="250000"/>
              </a:lnSpc>
            </a:pPr>
            <a:r>
              <a:rPr lang="es-MX" sz="1400" b="1" dirty="0">
                <a:solidFill>
                  <a:srgbClr val="007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Licenciatura en Gestión de Negocios y Proyectos </a:t>
            </a:r>
          </a:p>
          <a:p>
            <a:pPr>
              <a:lnSpc>
                <a:spcPct val="250000"/>
              </a:lnSpc>
            </a:pPr>
            <a:r>
              <a:rPr lang="es-MX" sz="1400" b="1" dirty="0">
                <a:solidFill>
                  <a:srgbClr val="007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 Mecatrónica 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2026FC7-D66A-47A7-8F8E-0B4DB41318AF}"/>
              </a:ext>
            </a:extLst>
          </p:cNvPr>
          <p:cNvSpPr/>
          <p:nvPr/>
        </p:nvSpPr>
        <p:spPr>
          <a:xfrm>
            <a:off x="979700" y="1809081"/>
            <a:ext cx="390187" cy="38224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BD4CCF72-3D18-4306-B757-009DF7C9663D}"/>
              </a:ext>
            </a:extLst>
          </p:cNvPr>
          <p:cNvSpPr/>
          <p:nvPr/>
        </p:nvSpPr>
        <p:spPr>
          <a:xfrm>
            <a:off x="979700" y="2270746"/>
            <a:ext cx="390187" cy="38224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C0F37F5-54EF-4175-838F-3D5CAD598F82}"/>
              </a:ext>
            </a:extLst>
          </p:cNvPr>
          <p:cNvSpPr/>
          <p:nvPr/>
        </p:nvSpPr>
        <p:spPr>
          <a:xfrm>
            <a:off x="984245" y="2737635"/>
            <a:ext cx="390187" cy="38224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DF75D457-DD8E-4C80-9000-122EEDF9D628}"/>
              </a:ext>
            </a:extLst>
          </p:cNvPr>
          <p:cNvSpPr/>
          <p:nvPr/>
        </p:nvSpPr>
        <p:spPr>
          <a:xfrm>
            <a:off x="984245" y="3199300"/>
            <a:ext cx="390187" cy="38224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48D62052-D55C-4783-A6FE-F011F17232CE}"/>
              </a:ext>
            </a:extLst>
          </p:cNvPr>
          <p:cNvSpPr/>
          <p:nvPr/>
        </p:nvSpPr>
        <p:spPr>
          <a:xfrm>
            <a:off x="1042581" y="4291475"/>
            <a:ext cx="390187" cy="382243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EFF550BC-42AD-4630-BF5C-76A86927CA14}"/>
              </a:ext>
            </a:extLst>
          </p:cNvPr>
          <p:cNvSpPr/>
          <p:nvPr/>
        </p:nvSpPr>
        <p:spPr>
          <a:xfrm>
            <a:off x="1042581" y="4753140"/>
            <a:ext cx="390187" cy="382243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4D288B50-1B25-46EA-8789-F0ED39FF164E}"/>
              </a:ext>
            </a:extLst>
          </p:cNvPr>
          <p:cNvSpPr/>
          <p:nvPr/>
        </p:nvSpPr>
        <p:spPr>
          <a:xfrm>
            <a:off x="1047126" y="5220029"/>
            <a:ext cx="390187" cy="38224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86BAA66-F141-461C-A71B-C00E90301EC0}"/>
              </a:ext>
            </a:extLst>
          </p:cNvPr>
          <p:cNvSpPr/>
          <p:nvPr/>
        </p:nvSpPr>
        <p:spPr>
          <a:xfrm>
            <a:off x="1042580" y="5684110"/>
            <a:ext cx="390187" cy="382243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913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262BD8A6-853A-A79C-2827-0BF190A571DA}"/>
              </a:ext>
            </a:extLst>
          </p:cNvPr>
          <p:cNvSpPr txBox="1"/>
          <p:nvPr/>
        </p:nvSpPr>
        <p:spPr>
          <a:xfrm>
            <a:off x="1837247" y="725251"/>
            <a:ext cx="546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AC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1CAC2415-45E0-4955-96FD-4E6B2684F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326849"/>
              </p:ext>
            </p:extLst>
          </p:nvPr>
        </p:nvGraphicFramePr>
        <p:xfrm>
          <a:off x="967666" y="1276255"/>
          <a:ext cx="7208668" cy="216538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072078">
                  <a:extLst>
                    <a:ext uri="{9D8B030D-6E8A-4147-A177-3AD203B41FA5}">
                      <a16:colId xmlns:a16="http://schemas.microsoft.com/office/drawing/2014/main" val="837625983"/>
                    </a:ext>
                  </a:extLst>
                </a:gridCol>
                <a:gridCol w="2136590">
                  <a:extLst>
                    <a:ext uri="{9D8B030D-6E8A-4147-A177-3AD203B41FA5}">
                      <a16:colId xmlns:a16="http://schemas.microsoft.com/office/drawing/2014/main" val="1454117379"/>
                    </a:ext>
                  </a:extLst>
                </a:gridCol>
              </a:tblGrid>
              <a:tr h="261682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MATRÍCULA GENERAL DE T.S.U.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798611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 – Abril  2024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037380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en Manufactura Aeronáutica Área Maquinados de Precisión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662231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en Procesos Industriales Área Manufactura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23313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en Mecatrónica Área Automatización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66270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en Administración Área Formulación y Evaluación de Proyectos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951727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 TOTAL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MX" sz="14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175573"/>
                  </a:ext>
                </a:extLst>
              </a:tr>
            </a:tbl>
          </a:graphicData>
        </a:graphic>
      </p:graphicFrame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9DD24737-463F-478D-8EB5-973E92315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188934"/>
              </p:ext>
            </p:extLst>
          </p:nvPr>
        </p:nvGraphicFramePr>
        <p:xfrm>
          <a:off x="1455938" y="3620314"/>
          <a:ext cx="6232124" cy="219409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85015">
                  <a:extLst>
                    <a:ext uri="{9D8B030D-6E8A-4147-A177-3AD203B41FA5}">
                      <a16:colId xmlns:a16="http://schemas.microsoft.com/office/drawing/2014/main" val="837625983"/>
                    </a:ext>
                  </a:extLst>
                </a:gridCol>
                <a:gridCol w="2147109">
                  <a:extLst>
                    <a:ext uri="{9D8B030D-6E8A-4147-A177-3AD203B41FA5}">
                      <a16:colId xmlns:a16="http://schemas.microsoft.com/office/drawing/2014/main" val="1454117379"/>
                    </a:ext>
                  </a:extLst>
                </a:gridCol>
              </a:tblGrid>
              <a:tr h="26351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MATRÍCULA GENERAL DE INGENIERÍA/LICENCIATURA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798611"/>
                  </a:ext>
                </a:extLst>
              </a:tr>
              <a:tr h="319963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 – Abril  2024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037380"/>
                  </a:ext>
                </a:extLst>
              </a:tr>
              <a:tr h="31996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Manufactura Aeronáutica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662231"/>
                  </a:ext>
                </a:extLst>
              </a:tr>
              <a:tr h="31996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Sistemas Productivos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23313"/>
                  </a:ext>
                </a:extLst>
              </a:tr>
              <a:tr h="31996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Licenciatura en Gestión de Negocios y Proyectos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66270"/>
                  </a:ext>
                </a:extLst>
              </a:tr>
              <a:tr h="31996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Mecatrónica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19101"/>
                  </a:ext>
                </a:extLst>
              </a:tr>
              <a:tr h="319963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 TOTAL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MX" sz="14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17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06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262BD8A6-853A-A79C-2827-0BF190A571DA}"/>
              </a:ext>
            </a:extLst>
          </p:cNvPr>
          <p:cNvSpPr txBox="1"/>
          <p:nvPr/>
        </p:nvSpPr>
        <p:spPr>
          <a:xfrm>
            <a:off x="1837247" y="746166"/>
            <a:ext cx="5469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AC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DESERCIÓN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8FCC6424-CD49-4622-A002-A7F04CD2B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503753"/>
              </p:ext>
            </p:extLst>
          </p:nvPr>
        </p:nvGraphicFramePr>
        <p:xfrm>
          <a:off x="584197" y="1301915"/>
          <a:ext cx="7314099" cy="219717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69585">
                  <a:extLst>
                    <a:ext uri="{9D8B030D-6E8A-4147-A177-3AD203B41FA5}">
                      <a16:colId xmlns:a16="http://schemas.microsoft.com/office/drawing/2014/main" val="2677464211"/>
                    </a:ext>
                  </a:extLst>
                </a:gridCol>
                <a:gridCol w="3144514">
                  <a:extLst>
                    <a:ext uri="{9D8B030D-6E8A-4147-A177-3AD203B41FA5}">
                      <a16:colId xmlns:a16="http://schemas.microsoft.com/office/drawing/2014/main" val="1368527342"/>
                    </a:ext>
                  </a:extLst>
                </a:gridCol>
              </a:tblGrid>
              <a:tr h="368375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TÉCNICO SUPERIOR UNIVERSITARIO</a:t>
                      </a:r>
                    </a:p>
                  </a:txBody>
                  <a:tcPr>
                    <a:solidFill>
                      <a:srgbClr val="0CB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17411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 – Abril  2024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965123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Manufactura Aeronáutica Área Maquinados de Precisión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7437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Industriales Área Manufactura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917939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Área Automatización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93690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Área Formulación y Evaluación de Proyectos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599410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 TOTAL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MX" sz="12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863159"/>
                  </a:ext>
                </a:extLst>
              </a:tr>
            </a:tbl>
          </a:graphicData>
        </a:graphic>
      </p:graphicFrame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E597F917-29AC-4522-B46F-B6BF867DC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668841"/>
              </p:ext>
            </p:extLst>
          </p:nvPr>
        </p:nvGraphicFramePr>
        <p:xfrm>
          <a:off x="1641795" y="3762451"/>
          <a:ext cx="5527632" cy="183047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28988">
                  <a:extLst>
                    <a:ext uri="{9D8B030D-6E8A-4147-A177-3AD203B41FA5}">
                      <a16:colId xmlns:a16="http://schemas.microsoft.com/office/drawing/2014/main" val="2677464211"/>
                    </a:ext>
                  </a:extLst>
                </a:gridCol>
                <a:gridCol w="2398644">
                  <a:extLst>
                    <a:ext uri="{9D8B030D-6E8A-4147-A177-3AD203B41FA5}">
                      <a16:colId xmlns:a16="http://schemas.microsoft.com/office/drawing/2014/main" val="1368527342"/>
                    </a:ext>
                  </a:extLst>
                </a:gridCol>
              </a:tblGrid>
              <a:tr h="253644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INGENIERÍA/LICENCIATURA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17411"/>
                  </a:ext>
                </a:extLst>
              </a:tr>
              <a:tr h="239043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 – Abril  2024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965123"/>
                  </a:ext>
                </a:extLst>
              </a:tr>
              <a:tr h="23904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Manufactura Aeronáutica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7437"/>
                  </a:ext>
                </a:extLst>
              </a:tr>
              <a:tr h="23904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Sistemas Productivos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917939"/>
                  </a:ext>
                </a:extLst>
              </a:tr>
              <a:tr h="45887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Licenciatura en Gestión de Negocios y Proyectos 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93690"/>
                  </a:ext>
                </a:extLst>
              </a:tr>
              <a:tr h="239043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 TOTAL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2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96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54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262BD8A6-853A-A79C-2827-0BF190A571DA}"/>
              </a:ext>
            </a:extLst>
          </p:cNvPr>
          <p:cNvSpPr txBox="1"/>
          <p:nvPr/>
        </p:nvSpPr>
        <p:spPr>
          <a:xfrm>
            <a:off x="1008529" y="808570"/>
            <a:ext cx="712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AC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CAUSAS DE DESERCIÓN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CFA0D5F-8F10-4FA9-801C-AA95D8AB1B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025679"/>
              </p:ext>
            </p:extLst>
          </p:nvPr>
        </p:nvGraphicFramePr>
        <p:xfrm>
          <a:off x="662609" y="1442006"/>
          <a:ext cx="7653130" cy="3672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921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262BD8A6-853A-A79C-2827-0BF190A571DA}"/>
              </a:ext>
            </a:extLst>
          </p:cNvPr>
          <p:cNvSpPr txBox="1"/>
          <p:nvPr/>
        </p:nvSpPr>
        <p:spPr>
          <a:xfrm>
            <a:off x="1129553" y="968088"/>
            <a:ext cx="688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C65D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RENDIMIENTO ACADÉMICO - PROMEDIO</a:t>
            </a: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3B76DE42-B91C-4966-A955-587F53855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56336"/>
              </p:ext>
            </p:extLst>
          </p:nvPr>
        </p:nvGraphicFramePr>
        <p:xfrm>
          <a:off x="575452" y="1590706"/>
          <a:ext cx="7870056" cy="3383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051282">
                  <a:extLst>
                    <a:ext uri="{9D8B030D-6E8A-4147-A177-3AD203B41FA5}">
                      <a16:colId xmlns:a16="http://schemas.microsoft.com/office/drawing/2014/main" val="2686761793"/>
                    </a:ext>
                  </a:extLst>
                </a:gridCol>
                <a:gridCol w="2818774">
                  <a:extLst>
                    <a:ext uri="{9D8B030D-6E8A-4147-A177-3AD203B41FA5}">
                      <a16:colId xmlns:a16="http://schemas.microsoft.com/office/drawing/2014/main" val="4237115754"/>
                    </a:ext>
                  </a:extLst>
                </a:gridCol>
              </a:tblGrid>
              <a:tr h="198828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 ACTUALIZADO</a:t>
                      </a:r>
                    </a:p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 -  ABRIL 2024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40389"/>
                  </a:ext>
                </a:extLst>
              </a:tr>
              <a:tr h="23835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Administración Área Formulación y Evaluación de Proyectos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.91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645005"/>
                  </a:ext>
                </a:extLst>
              </a:tr>
              <a:tr h="2383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Manufactura Aeronáutica Área Maquinados de Precisión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.76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876541"/>
                  </a:ext>
                </a:extLst>
              </a:tr>
              <a:tr h="238357"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T.S.U. Mecatrónica Área Automatización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.93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52109"/>
                  </a:ext>
                </a:extLst>
              </a:tr>
              <a:tr h="2383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T.S.U. Procesos Industriales Área Manufactura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.62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739972"/>
                  </a:ext>
                </a:extLst>
              </a:tr>
              <a:tr h="23835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Manufactura Aeronáutica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8.98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272301"/>
                  </a:ext>
                </a:extLst>
              </a:tr>
              <a:tr h="23835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Sistemas Productivos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.47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24742"/>
                  </a:ext>
                </a:extLst>
              </a:tr>
              <a:tr h="275128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Mecatrónica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9.12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349522"/>
                  </a:ext>
                </a:extLst>
              </a:tr>
              <a:tr h="275128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Licenciatura en Gestión de Negocios y Proyectos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9.36</a:t>
                      </a:r>
                    </a:p>
                  </a:txBody>
                  <a:tcPr anchor="ctr"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53821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80386A0-F25F-5A49-9317-9EFAD6F61FAC}"/>
              </a:ext>
            </a:extLst>
          </p:cNvPr>
          <p:cNvSpPr txBox="1"/>
          <p:nvPr/>
        </p:nvSpPr>
        <p:spPr>
          <a:xfrm>
            <a:off x="4572000" y="5134940"/>
            <a:ext cx="3873508" cy="338554"/>
          </a:xfrm>
          <a:prstGeom prst="rect">
            <a:avLst/>
          </a:prstGeom>
          <a:solidFill>
            <a:srgbClr val="C65D3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de aprovechamiento: 9.01</a:t>
            </a:r>
          </a:p>
        </p:txBody>
      </p:sp>
    </p:spTree>
    <p:extLst>
      <p:ext uri="{BB962C8B-B14F-4D97-AF65-F5344CB8AC3E}">
        <p14:creationId xmlns:p14="http://schemas.microsoft.com/office/powerpoint/2010/main" val="371991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45929" y="884807"/>
            <a:ext cx="7041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PLANTILLA DEL PERSONAL</a:t>
            </a:r>
          </a:p>
          <a:p>
            <a:pPr algn="ctr"/>
            <a:r>
              <a:rPr lang="es-MX" sz="2000" b="1" dirty="0">
                <a:solidFill>
                  <a:srgbClr val="961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endParaRPr lang="es-MX" sz="1600" b="1" dirty="0">
              <a:solidFill>
                <a:srgbClr val="961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273123"/>
              </p:ext>
            </p:extLst>
          </p:nvPr>
        </p:nvGraphicFramePr>
        <p:xfrm>
          <a:off x="1388276" y="1918252"/>
          <a:ext cx="6157235" cy="37720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6541">
                  <a:extLst>
                    <a:ext uri="{9D8B030D-6E8A-4147-A177-3AD203B41FA5}">
                      <a16:colId xmlns:a16="http://schemas.microsoft.com/office/drawing/2014/main" val="154595457"/>
                    </a:ext>
                  </a:extLst>
                </a:gridCol>
                <a:gridCol w="1104353">
                  <a:extLst>
                    <a:ext uri="{9D8B030D-6E8A-4147-A177-3AD203B41FA5}">
                      <a16:colId xmlns:a16="http://schemas.microsoft.com/office/drawing/2014/main" val="796570871"/>
                    </a:ext>
                  </a:extLst>
                </a:gridCol>
                <a:gridCol w="959831">
                  <a:extLst>
                    <a:ext uri="{9D8B030D-6E8A-4147-A177-3AD203B41FA5}">
                      <a16:colId xmlns:a16="http://schemas.microsoft.com/office/drawing/2014/main" val="980172026"/>
                    </a:ext>
                  </a:extLst>
                </a:gridCol>
                <a:gridCol w="1088255">
                  <a:extLst>
                    <a:ext uri="{9D8B030D-6E8A-4147-A177-3AD203B41FA5}">
                      <a16:colId xmlns:a16="http://schemas.microsoft.com/office/drawing/2014/main" val="512026718"/>
                    </a:ext>
                  </a:extLst>
                </a:gridCol>
                <a:gridCol w="1088255">
                  <a:extLst>
                    <a:ext uri="{9D8B030D-6E8A-4147-A177-3AD203B41FA5}">
                      <a16:colId xmlns:a16="http://schemas.microsoft.com/office/drawing/2014/main" val="2034963521"/>
                    </a:ext>
                  </a:extLst>
                </a:gridCol>
              </a:tblGrid>
              <a:tr h="566531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</a:t>
                      </a:r>
                    </a:p>
                  </a:txBody>
                  <a:tcPr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398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DIRECTIVO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38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ADMINISTRATIVO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  <a:p>
                      <a:pPr algn="ctr"/>
                      <a:endParaRPr lang="es-MX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084847"/>
                  </a:ext>
                </a:extLst>
              </a:tr>
              <a:tr h="446598">
                <a:tc>
                  <a:txBody>
                    <a:bodyPr/>
                    <a:lstStyle/>
                    <a:p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PROFESORES</a:t>
                      </a:r>
                      <a:r>
                        <a:rPr lang="es-MX" sz="1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TIEMPO COMPLETO </a:t>
                      </a:r>
                      <a:r>
                        <a:rPr lang="es-MX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PTC)</a:t>
                      </a:r>
                    </a:p>
                    <a:p>
                      <a:endParaRPr lang="es-MX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492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PROFESORES DE ASIGNATURA </a:t>
                      </a: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(PA)</a:t>
                      </a:r>
                    </a:p>
                    <a:p>
                      <a:endParaRPr lang="es-MX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5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s-MX" sz="1400" b="1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PLANTILLA</a:t>
                      </a:r>
                      <a:endParaRPr lang="es-MX" sz="14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s-MX" sz="14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793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30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5CB46CE-E32B-8D40-9B79-7404C700A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01110"/>
              </p:ext>
            </p:extLst>
          </p:nvPr>
        </p:nvGraphicFramePr>
        <p:xfrm>
          <a:off x="1297437" y="1848678"/>
          <a:ext cx="6549126" cy="36295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6948">
                  <a:extLst>
                    <a:ext uri="{9D8B030D-6E8A-4147-A177-3AD203B41FA5}">
                      <a16:colId xmlns:a16="http://schemas.microsoft.com/office/drawing/2014/main" val="2924392975"/>
                    </a:ext>
                  </a:extLst>
                </a:gridCol>
                <a:gridCol w="1258956">
                  <a:extLst>
                    <a:ext uri="{9D8B030D-6E8A-4147-A177-3AD203B41FA5}">
                      <a16:colId xmlns:a16="http://schemas.microsoft.com/office/drawing/2014/main" val="364372021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75474062"/>
                    </a:ext>
                  </a:extLst>
                </a:gridCol>
                <a:gridCol w="1166191">
                  <a:extLst>
                    <a:ext uri="{9D8B030D-6E8A-4147-A177-3AD203B41FA5}">
                      <a16:colId xmlns:a16="http://schemas.microsoft.com/office/drawing/2014/main" val="1980421643"/>
                    </a:ext>
                  </a:extLst>
                </a:gridCol>
                <a:gridCol w="1317831">
                  <a:extLst>
                    <a:ext uri="{9D8B030D-6E8A-4147-A177-3AD203B41FA5}">
                      <a16:colId xmlns:a16="http://schemas.microsoft.com/office/drawing/2014/main" val="2296426663"/>
                    </a:ext>
                  </a:extLst>
                </a:gridCol>
              </a:tblGrid>
              <a:tr h="579627"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</a:p>
                  </a:txBody>
                  <a:tcPr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768114"/>
                  </a:ext>
                </a:extLst>
              </a:tr>
              <a:tr h="518613"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MATRICULA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196939"/>
                  </a:ext>
                </a:extLst>
              </a:tr>
              <a:tr h="518613"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DESERCIÓN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12.29%</a:t>
                      </a:r>
                      <a:endParaRPr lang="es-MX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2.62%</a:t>
                      </a:r>
                      <a:endParaRPr lang="es-MX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12.53%</a:t>
                      </a: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9.20%</a:t>
                      </a:r>
                      <a:endParaRPr lang="es-MX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87274"/>
                  </a:ext>
                </a:extLst>
              </a:tr>
              <a:tr h="798356"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EFICIENCIA</a:t>
                      </a:r>
                      <a:r>
                        <a:rPr lang="es-MX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TERMINAL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49.5%</a:t>
                      </a: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60.6 %</a:t>
                      </a: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60.6 %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848071"/>
                  </a:ext>
                </a:extLst>
              </a:tr>
              <a:tr h="695739"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ALUMNO/</a:t>
                      </a:r>
                    </a:p>
                    <a:p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DOCENTE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4.75</a:t>
                      </a: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048190"/>
                  </a:ext>
                </a:extLst>
              </a:tr>
              <a:tr h="518613"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X ALUMNO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$70,695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$49,927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$57,304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$62,465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6379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8F344DD-43AF-1342-BD16-9C26021CC685}"/>
              </a:ext>
            </a:extLst>
          </p:cNvPr>
          <p:cNvSpPr txBox="1"/>
          <p:nvPr/>
        </p:nvSpPr>
        <p:spPr>
          <a:xfrm>
            <a:off x="2164033" y="875229"/>
            <a:ext cx="4815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TÉCNICO SUPERIOR UNIVERSITARIO</a:t>
            </a:r>
          </a:p>
          <a:p>
            <a:pPr algn="ctr"/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HISTÓRICO  </a:t>
            </a:r>
          </a:p>
        </p:txBody>
      </p:sp>
    </p:spTree>
    <p:extLst>
      <p:ext uri="{BB962C8B-B14F-4D97-AF65-F5344CB8AC3E}">
        <p14:creationId xmlns:p14="http://schemas.microsoft.com/office/powerpoint/2010/main" val="179487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4FB65C8-A913-644F-8A2B-4AD8FEE61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13745"/>
              </p:ext>
            </p:extLst>
          </p:nvPr>
        </p:nvGraphicFramePr>
        <p:xfrm>
          <a:off x="1320800" y="2057400"/>
          <a:ext cx="6502400" cy="3150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2325">
                  <a:extLst>
                    <a:ext uri="{9D8B030D-6E8A-4147-A177-3AD203B41FA5}">
                      <a16:colId xmlns:a16="http://schemas.microsoft.com/office/drawing/2014/main" val="2924392975"/>
                    </a:ext>
                  </a:extLst>
                </a:gridCol>
                <a:gridCol w="1179443">
                  <a:extLst>
                    <a:ext uri="{9D8B030D-6E8A-4147-A177-3AD203B41FA5}">
                      <a16:colId xmlns:a16="http://schemas.microsoft.com/office/drawing/2014/main" val="3643720219"/>
                    </a:ext>
                  </a:extLst>
                </a:gridCol>
                <a:gridCol w="1285461">
                  <a:extLst>
                    <a:ext uri="{9D8B030D-6E8A-4147-A177-3AD203B41FA5}">
                      <a16:colId xmlns:a16="http://schemas.microsoft.com/office/drawing/2014/main" val="975474062"/>
                    </a:ext>
                  </a:extLst>
                </a:gridCol>
                <a:gridCol w="1404731">
                  <a:extLst>
                    <a:ext uri="{9D8B030D-6E8A-4147-A177-3AD203B41FA5}">
                      <a16:colId xmlns:a16="http://schemas.microsoft.com/office/drawing/2014/main" val="1980421643"/>
                    </a:ext>
                  </a:extLst>
                </a:gridCol>
                <a:gridCol w="1110440">
                  <a:extLst>
                    <a:ext uri="{9D8B030D-6E8A-4147-A177-3AD203B41FA5}">
                      <a16:colId xmlns:a16="http://schemas.microsoft.com/office/drawing/2014/main" val="3163467899"/>
                    </a:ext>
                  </a:extLst>
                </a:gridCol>
              </a:tblGrid>
              <a:tr h="496957"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</a:p>
                  </a:txBody>
                  <a:tcPr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solidFill>
                      <a:srgbClr val="0CB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C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768114"/>
                  </a:ext>
                </a:extLst>
              </a:tr>
              <a:tr h="370441"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MATRÍCULA</a:t>
                      </a:r>
                      <a:endParaRPr lang="es-MX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es-MX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196939"/>
                  </a:ext>
                </a:extLst>
              </a:tr>
              <a:tr h="451050"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DESERCIÓN</a:t>
                      </a:r>
                      <a:endParaRPr lang="es-MX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5.22 %</a:t>
                      </a:r>
                      <a:endParaRPr lang="es-MX" sz="1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5.22 %</a:t>
                      </a:r>
                      <a:endParaRPr lang="es-MX" sz="1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5.22 %</a:t>
                      </a:r>
                      <a:endParaRPr lang="es-MX" sz="1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2.53%</a:t>
                      </a:r>
                      <a:endParaRPr lang="es-MX" sz="1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87274"/>
                  </a:ext>
                </a:extLst>
              </a:tr>
              <a:tr h="673437"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EFICIENCIA</a:t>
                      </a:r>
                      <a:r>
                        <a:rPr lang="es-MX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TERMINAL</a:t>
                      </a:r>
                      <a:endParaRPr lang="es-MX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</a:p>
                    <a:p>
                      <a:pPr algn="ctr"/>
                      <a:endParaRPr lang="es-MX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  <a:p>
                      <a:pPr algn="ctr"/>
                      <a:endParaRPr lang="es-MX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  <a:endParaRPr lang="es-MX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848071"/>
                  </a:ext>
                </a:extLst>
              </a:tr>
              <a:tr h="578497"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ALUMNO/</a:t>
                      </a:r>
                    </a:p>
                    <a:p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DOCENTE</a:t>
                      </a:r>
                      <a:endParaRPr lang="es-MX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048190"/>
                  </a:ext>
                </a:extLst>
              </a:tr>
              <a:tr h="578497"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ALUMNO</a:t>
                      </a:r>
                      <a:endParaRPr lang="es-MX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$70,695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$49,927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$57,304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$63,274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63796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25B22B5D-0C20-4D40-A0DE-5CE0F4A7F794}"/>
              </a:ext>
            </a:extLst>
          </p:cNvPr>
          <p:cNvSpPr/>
          <p:nvPr/>
        </p:nvSpPr>
        <p:spPr>
          <a:xfrm>
            <a:off x="1829398" y="960152"/>
            <a:ext cx="54852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LICENCIATURA/ INGENIERÍA</a:t>
            </a:r>
          </a:p>
          <a:p>
            <a:pPr algn="ctr"/>
            <a:r>
              <a:rPr lang="es-MX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HISTÓRICO  </a:t>
            </a:r>
          </a:p>
        </p:txBody>
      </p:sp>
    </p:spTree>
    <p:extLst>
      <p:ext uri="{BB962C8B-B14F-4D97-AF65-F5344CB8AC3E}">
        <p14:creationId xmlns:p14="http://schemas.microsoft.com/office/powerpoint/2010/main" val="50326493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28111</TotalTime>
  <Words>687</Words>
  <Application>Microsoft Office PowerPoint</Application>
  <PresentationFormat>Presentación en pantalla (4:3)</PresentationFormat>
  <Paragraphs>246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Joel Gil</dc:creator>
  <cp:lastModifiedBy>Luz Marina Vega García</cp:lastModifiedBy>
  <cp:revision>861</cp:revision>
  <cp:lastPrinted>2024-05-27T19:40:00Z</cp:lastPrinted>
  <dcterms:created xsi:type="dcterms:W3CDTF">2022-01-31T20:03:20Z</dcterms:created>
  <dcterms:modified xsi:type="dcterms:W3CDTF">2024-06-11T15:36:48Z</dcterms:modified>
</cp:coreProperties>
</file>